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302" r:id="rId4"/>
    <p:sldId id="288" r:id="rId5"/>
    <p:sldId id="266" r:id="rId6"/>
    <p:sldId id="271" r:id="rId7"/>
    <p:sldId id="264" r:id="rId8"/>
    <p:sldId id="263" r:id="rId9"/>
    <p:sldId id="299" r:id="rId10"/>
    <p:sldId id="265" r:id="rId11"/>
    <p:sldId id="300" r:id="rId12"/>
    <p:sldId id="310" r:id="rId13"/>
    <p:sldId id="314" r:id="rId14"/>
    <p:sldId id="317" r:id="rId15"/>
    <p:sldId id="316" r:id="rId16"/>
    <p:sldId id="292" r:id="rId17"/>
    <p:sldId id="312" r:id="rId18"/>
    <p:sldId id="262" r:id="rId19"/>
    <p:sldId id="296" r:id="rId20"/>
    <p:sldId id="308" r:id="rId21"/>
    <p:sldId id="305" r:id="rId22"/>
    <p:sldId id="269" r:id="rId23"/>
    <p:sldId id="289" r:id="rId24"/>
  </p:sldIdLst>
  <p:sldSz cx="12192000" cy="6858000"/>
  <p:notesSz cx="6858000" cy="9144000"/>
  <p:defaultTextStyle>
    <a:defPPr lvl="0">
      <a:defRPr lang="zh-TW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5" autoAdjust="0"/>
    <p:restoredTop sz="94660"/>
  </p:normalViewPr>
  <p:slideViewPr>
    <p:cSldViewPr snapToGrid="0">
      <p:cViewPr>
        <p:scale>
          <a:sx n="120" d="100"/>
          <a:sy n="120" d="100"/>
        </p:scale>
        <p:origin x="24" y="-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0E395-4727-4788-854B-36831F48D5DC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5BA1-4B24-4F5D-88D9-3BF44B20FC4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537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715BA1-4B24-4F5D-88D9-3BF44B20FC4F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3308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715BA1-4B24-4F5D-88D9-3BF44B20FC4F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353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715BA1-4B24-4F5D-88D9-3BF44B20FC4F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951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715BA1-4B24-4F5D-88D9-3BF44B20FC4F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0818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715BA1-4B24-4F5D-88D9-3BF44B20FC4F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384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715BA1-4B24-4F5D-88D9-3BF44B20FC4F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4285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715BA1-4B24-4F5D-88D9-3BF44B20FC4F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6244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715BA1-4B24-4F5D-88D9-3BF44B20FC4F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3560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713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502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605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57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462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705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81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846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10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67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914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CD4BB-0921-488D-A73B-C1BE714F2C50}" type="datetimeFigureOut">
              <a:rPr lang="zh-TW" altLang="en-US" smtClean="0"/>
              <a:t>2025/2/21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6393-CBAE-4860-82A8-258301A912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52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6" y="0"/>
            <a:ext cx="1226044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22522" y="68424"/>
            <a:ext cx="9144000" cy="2387600"/>
          </a:xfrm>
        </p:spPr>
        <p:txBody>
          <a:bodyPr/>
          <a:lstStyle/>
          <a:p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六年十一班   學校日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22522" y="3123736"/>
            <a:ext cx="9144000" cy="1655762"/>
          </a:xfrm>
        </p:spPr>
        <p:txBody>
          <a:bodyPr/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博愛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學年第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  <a:endParaRPr lang="en-US" altLang="zh-TW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dirty="0">
                <a:solidFill>
                  <a:srgbClr val="CC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導師   羅芝懿   </a:t>
            </a:r>
          </a:p>
        </p:txBody>
      </p:sp>
    </p:spTree>
    <p:extLst>
      <p:ext uri="{BB962C8B-B14F-4D97-AF65-F5344CB8AC3E}">
        <p14:creationId xmlns:p14="http://schemas.microsoft.com/office/powerpoint/2010/main" val="3525215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900"/>
            <a:ext cx="12192000" cy="6940900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191CB25D-E3BD-1A65-4A1D-39E7A5812B94}"/>
              </a:ext>
            </a:extLst>
          </p:cNvPr>
          <p:cNvSpPr txBox="1">
            <a:spLocks/>
          </p:cNvSpPr>
          <p:nvPr/>
        </p:nvSpPr>
        <p:spPr>
          <a:xfrm>
            <a:off x="1780978" y="531638"/>
            <a:ext cx="8229600" cy="1143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國數  評量方式</a:t>
            </a:r>
            <a:endParaRPr lang="en-US" sz="5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6F44DD7F-2398-B565-D780-B7E85C1B3627}"/>
              </a:ext>
            </a:extLst>
          </p:cNvPr>
          <p:cNvGrpSpPr/>
          <p:nvPr/>
        </p:nvGrpSpPr>
        <p:grpSpPr>
          <a:xfrm>
            <a:off x="1497725" y="2206276"/>
            <a:ext cx="4272855" cy="928864"/>
            <a:chOff x="44" y="47535"/>
            <a:chExt cx="4272855" cy="928864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07880C25-71E9-C5EE-6C96-9406332C0652}"/>
                </a:ext>
              </a:extLst>
            </p:cNvPr>
            <p:cNvSpPr/>
            <p:nvPr/>
          </p:nvSpPr>
          <p:spPr>
            <a:xfrm>
              <a:off x="44" y="47535"/>
              <a:ext cx="4272855" cy="928864"/>
            </a:xfrm>
            <a:prstGeom prst="rect">
              <a:avLst/>
            </a:prstGeom>
            <a:solidFill>
              <a:srgbClr val="FFC000">
                <a:alpha val="90000"/>
              </a:srgb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TW" altLang="en-US"/>
            </a:p>
          </p:txBody>
        </p: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25A1CCF6-6187-884C-1AE1-408ACFDE7B6C}"/>
                </a:ext>
              </a:extLst>
            </p:cNvPr>
            <p:cNvSpPr txBox="1"/>
            <p:nvPr/>
          </p:nvSpPr>
          <p:spPr>
            <a:xfrm>
              <a:off x="44" y="47535"/>
              <a:ext cx="4272855" cy="9288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130048" rIns="227584" bIns="130048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3200" b="1" kern="1200" dirty="0">
                  <a:solidFill>
                    <a:prstClr val="white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總結性評量</a:t>
              </a:r>
              <a:r>
                <a:rPr lang="en-US" altLang="en-US" sz="3200" b="1" kern="1200" dirty="0">
                  <a:solidFill>
                    <a:prstClr val="white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:  (30%)</a:t>
              </a:r>
              <a:endParaRPr lang="zh-TW" altLang="en-US" sz="3200" b="1" kern="12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endParaRPr>
            </a:p>
          </p:txBody>
        </p:sp>
      </p:grp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C396DDA1-2584-09E6-8B2E-040EAEFEA368}"/>
              </a:ext>
            </a:extLst>
          </p:cNvPr>
          <p:cNvGrpSpPr/>
          <p:nvPr/>
        </p:nvGrpSpPr>
        <p:grpSpPr>
          <a:xfrm>
            <a:off x="6280742" y="2185415"/>
            <a:ext cx="4272855" cy="982783"/>
            <a:chOff x="7037164" y="-731618"/>
            <a:chExt cx="4272855" cy="982783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EB49E47-6918-933F-02EA-6E89A5BE3D7F}"/>
                </a:ext>
              </a:extLst>
            </p:cNvPr>
            <p:cNvSpPr/>
            <p:nvPr/>
          </p:nvSpPr>
          <p:spPr>
            <a:xfrm>
              <a:off x="7037164" y="-731618"/>
              <a:ext cx="4272855" cy="928864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TW" altLang="en-US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4778553D-0D4F-E865-52B5-0A2E19221BAA}"/>
                </a:ext>
              </a:extLst>
            </p:cNvPr>
            <p:cNvSpPr txBox="1"/>
            <p:nvPr/>
          </p:nvSpPr>
          <p:spPr>
            <a:xfrm>
              <a:off x="7037164" y="-677699"/>
              <a:ext cx="4272855" cy="9288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130048" rIns="227584" bIns="130048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3200" b="1" kern="1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形成性評量</a:t>
              </a:r>
              <a:r>
                <a:rPr lang="en-US" altLang="zh-TW" sz="3200" b="1" kern="1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:(70%)</a:t>
              </a:r>
              <a:endParaRPr lang="zh-TW" altLang="en-US" sz="3200" kern="12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21BF09A5-856C-FF55-5561-BA4F3C992847}"/>
              </a:ext>
            </a:extLst>
          </p:cNvPr>
          <p:cNvGrpSpPr/>
          <p:nvPr/>
        </p:nvGrpSpPr>
        <p:grpSpPr>
          <a:xfrm>
            <a:off x="1497724" y="3387550"/>
            <a:ext cx="4272855" cy="3197152"/>
            <a:chOff x="44" y="976399"/>
            <a:chExt cx="4272855" cy="3197152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7CD6EE32-F35C-D0AA-9744-71EBF47BE9D3}"/>
                </a:ext>
              </a:extLst>
            </p:cNvPr>
            <p:cNvSpPr/>
            <p:nvPr/>
          </p:nvSpPr>
          <p:spPr>
            <a:xfrm>
              <a:off x="44" y="976399"/>
              <a:ext cx="4272855" cy="3197152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TW" altLang="en-US"/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483FB899-58E7-451A-FE05-C7471238A7C5}"/>
                </a:ext>
              </a:extLst>
            </p:cNvPr>
            <p:cNvSpPr txBox="1"/>
            <p:nvPr/>
          </p:nvSpPr>
          <p:spPr>
            <a:xfrm>
              <a:off x="44" y="976399"/>
              <a:ext cx="4272855" cy="31971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99136" bIns="224028" numCol="1" spcCol="1270" anchor="t" anchorCtr="0">
              <a:noAutofit/>
            </a:bodyPr>
            <a:lstStyle/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TW" altLang="en-US" sz="2800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zh-TW" altLang="en-US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期中評量：</a:t>
              </a:r>
              <a:r>
                <a:rPr lang="en-US" altLang="zh-TW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4</a:t>
              </a:r>
              <a:r>
                <a:rPr lang="zh-TW" altLang="en-US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月</a:t>
              </a:r>
              <a:r>
                <a:rPr lang="en-US" altLang="zh-TW" sz="26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15</a:t>
              </a:r>
              <a:r>
                <a:rPr lang="zh-TW" altLang="en-US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、</a:t>
              </a:r>
              <a:r>
                <a:rPr lang="en-US" altLang="zh-TW" sz="26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16</a:t>
              </a:r>
              <a:r>
                <a:rPr lang="zh-TW" altLang="en-US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日</a:t>
              </a:r>
            </a:p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zh-TW" altLang="en-US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期末評量：</a:t>
              </a:r>
              <a:r>
                <a:rPr lang="en-US" altLang="zh-TW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5</a:t>
              </a:r>
              <a:r>
                <a:rPr lang="zh-TW" altLang="en-US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月</a:t>
              </a:r>
              <a:r>
                <a:rPr lang="en-US" altLang="zh-TW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28</a:t>
              </a:r>
              <a:r>
                <a:rPr lang="zh-TW" altLang="en-US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、</a:t>
              </a:r>
              <a:r>
                <a:rPr lang="en-US" altLang="zh-TW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29</a:t>
              </a:r>
              <a:r>
                <a:rPr lang="zh-TW" altLang="en-US" sz="2600" b="1" kern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日</a:t>
              </a:r>
              <a:endParaRPr lang="en-US" altLang="zh-TW" sz="2600" b="1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endParaRPr>
            </a:p>
          </p:txBody>
        </p: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CE158DB7-BEDB-815A-9481-A5E4CEC89AAA}"/>
              </a:ext>
            </a:extLst>
          </p:cNvPr>
          <p:cNvGrpSpPr/>
          <p:nvPr/>
        </p:nvGrpSpPr>
        <p:grpSpPr>
          <a:xfrm>
            <a:off x="6280741" y="3414523"/>
            <a:ext cx="4272855" cy="3197152"/>
            <a:chOff x="4715995" y="928378"/>
            <a:chExt cx="4272855" cy="3197152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D1AAA340-6B93-874B-C91D-33B27FC2C66D}"/>
                </a:ext>
              </a:extLst>
            </p:cNvPr>
            <p:cNvSpPr/>
            <p:nvPr/>
          </p:nvSpPr>
          <p:spPr>
            <a:xfrm>
              <a:off x="4715995" y="928378"/>
              <a:ext cx="4272855" cy="3197152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TW" altLang="en-US"/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28930A2B-F9FB-5B55-6D41-009018683BCC}"/>
                </a:ext>
              </a:extLst>
            </p:cNvPr>
            <p:cNvSpPr txBox="1"/>
            <p:nvPr/>
          </p:nvSpPr>
          <p:spPr>
            <a:xfrm>
              <a:off x="4715995" y="928378"/>
              <a:ext cx="4272855" cy="31971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8684" tIns="138684" rIns="184912" bIns="208026" numCol="1" spcCol="1270" anchor="t" anchorCtr="0">
              <a:noAutofit/>
            </a:bodyPr>
            <a:lstStyle/>
            <a:p>
              <a:pPr marL="228600" lvl="1" indent="-22860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zh-TW" altLang="en-US" sz="2600" b="1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平時小考</a:t>
              </a:r>
              <a:endParaRPr lang="en-US" altLang="zh-TW" sz="26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28600" lvl="1" indent="-22860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zh-TW" altLang="en-US" sz="2600" b="1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各項作業</a:t>
              </a:r>
            </a:p>
            <a:p>
              <a:pPr marL="228600" lvl="1" indent="-22860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zh-TW" altLang="en-US" sz="2600" b="1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課堂表現</a:t>
              </a:r>
              <a:endParaRPr lang="en-US" altLang="zh-TW" sz="26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28600" lvl="1" indent="-22860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zh-TW" altLang="en-US" sz="2600" b="1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學習態度</a:t>
              </a:r>
              <a:endParaRPr lang="en-US" altLang="en-US" sz="26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28600" lvl="1" indent="-22860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zh-TW" altLang="en-US" sz="2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作業</a:t>
              </a:r>
              <a:r>
                <a:rPr lang="zh-TW" altLang="en-US" sz="2600" b="1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繳交</a:t>
              </a:r>
              <a:endParaRPr lang="en-US" altLang="zh-TW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28600" lvl="1" indent="-22860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zh-TW" altLang="en-US" sz="2600" b="1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學用品準備</a:t>
              </a:r>
              <a:endParaRPr lang="en-US" altLang="zh-TW" sz="26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28600" lvl="1" indent="-22860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endParaRPr lang="zh-TW" altLang="en-US" sz="26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28600" lvl="1" indent="-22860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endParaRPr lang="zh-TW" altLang="en-US" sz="2600" b="1" kern="1200" dirty="0">
                <a:solidFill>
                  <a:schemeClr val="bg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8598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900"/>
            <a:ext cx="12192000" cy="6940900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191CB25D-E3BD-1A65-4A1D-39E7A5812B94}"/>
              </a:ext>
            </a:extLst>
          </p:cNvPr>
          <p:cNvSpPr txBox="1">
            <a:spLocks/>
          </p:cNvSpPr>
          <p:nvPr/>
        </p:nvSpPr>
        <p:spPr>
          <a:xfrm>
            <a:off x="1780978" y="531638"/>
            <a:ext cx="8229600" cy="1143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綜合  健康  評量方式     </a:t>
            </a:r>
            <a:endParaRPr lang="en-US" sz="5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6F44DD7F-2398-B565-D780-B7E85C1B3627}"/>
              </a:ext>
            </a:extLst>
          </p:cNvPr>
          <p:cNvGrpSpPr/>
          <p:nvPr/>
        </p:nvGrpSpPr>
        <p:grpSpPr>
          <a:xfrm>
            <a:off x="1497725" y="2206276"/>
            <a:ext cx="4272855" cy="928864"/>
            <a:chOff x="44" y="47535"/>
            <a:chExt cx="4272855" cy="928864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07880C25-71E9-C5EE-6C96-9406332C0652}"/>
                </a:ext>
              </a:extLst>
            </p:cNvPr>
            <p:cNvSpPr/>
            <p:nvPr/>
          </p:nvSpPr>
          <p:spPr>
            <a:xfrm>
              <a:off x="44" y="47535"/>
              <a:ext cx="4272855" cy="928864"/>
            </a:xfrm>
            <a:prstGeom prst="rect">
              <a:avLst/>
            </a:prstGeom>
            <a:solidFill>
              <a:srgbClr val="FFC000">
                <a:alpha val="90000"/>
              </a:srgb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TW" altLang="en-US"/>
            </a:p>
          </p:txBody>
        </p: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25A1CCF6-6187-884C-1AE1-408ACFDE7B6C}"/>
                </a:ext>
              </a:extLst>
            </p:cNvPr>
            <p:cNvSpPr txBox="1"/>
            <p:nvPr/>
          </p:nvSpPr>
          <p:spPr>
            <a:xfrm>
              <a:off x="44" y="47535"/>
              <a:ext cx="4272855" cy="9288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130048" rIns="227584" bIns="130048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3200" b="1" dirty="0">
                  <a:solidFill>
                    <a:prstClr val="white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綜合</a:t>
              </a:r>
              <a:endParaRPr lang="zh-TW" altLang="en-US" sz="3200" b="1" kern="1200" dirty="0">
                <a:solidFill>
                  <a:prstClr val="white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endParaRPr>
            </a:p>
          </p:txBody>
        </p:sp>
      </p:grp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C396DDA1-2584-09E6-8B2E-040EAEFEA368}"/>
              </a:ext>
            </a:extLst>
          </p:cNvPr>
          <p:cNvGrpSpPr/>
          <p:nvPr/>
        </p:nvGrpSpPr>
        <p:grpSpPr>
          <a:xfrm>
            <a:off x="6280741" y="2185415"/>
            <a:ext cx="4272856" cy="949725"/>
            <a:chOff x="7037163" y="-731618"/>
            <a:chExt cx="4272856" cy="949725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EB49E47-6918-933F-02EA-6E89A5BE3D7F}"/>
                </a:ext>
              </a:extLst>
            </p:cNvPr>
            <p:cNvSpPr/>
            <p:nvPr/>
          </p:nvSpPr>
          <p:spPr>
            <a:xfrm>
              <a:off x="7037164" y="-731618"/>
              <a:ext cx="4272855" cy="928864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TW" altLang="en-US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4778553D-0D4F-E865-52B5-0A2E19221BAA}"/>
                </a:ext>
              </a:extLst>
            </p:cNvPr>
            <p:cNvSpPr txBox="1"/>
            <p:nvPr/>
          </p:nvSpPr>
          <p:spPr>
            <a:xfrm>
              <a:off x="7037163" y="-710757"/>
              <a:ext cx="4272855" cy="9288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7584" tIns="130048" rIns="227584" bIns="130048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3200" b="1" kern="1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健康</a:t>
              </a:r>
              <a:endParaRPr lang="zh-TW" altLang="en-US" sz="3200" kern="12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21BF09A5-856C-FF55-5561-BA4F3C992847}"/>
              </a:ext>
            </a:extLst>
          </p:cNvPr>
          <p:cNvGrpSpPr/>
          <p:nvPr/>
        </p:nvGrpSpPr>
        <p:grpSpPr>
          <a:xfrm>
            <a:off x="1497724" y="3387550"/>
            <a:ext cx="4272855" cy="3197152"/>
            <a:chOff x="44" y="976399"/>
            <a:chExt cx="4272855" cy="3197152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7CD6EE32-F35C-D0AA-9744-71EBF47BE9D3}"/>
                </a:ext>
              </a:extLst>
            </p:cNvPr>
            <p:cNvSpPr/>
            <p:nvPr/>
          </p:nvSpPr>
          <p:spPr>
            <a:xfrm>
              <a:off x="44" y="976399"/>
              <a:ext cx="4272855" cy="3197152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TW" altLang="en-US"/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483FB899-58E7-451A-FE05-C7471238A7C5}"/>
                </a:ext>
              </a:extLst>
            </p:cNvPr>
            <p:cNvSpPr txBox="1"/>
            <p:nvPr/>
          </p:nvSpPr>
          <p:spPr>
            <a:xfrm>
              <a:off x="44" y="976399"/>
              <a:ext cx="4272855" cy="31971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99136" bIns="224028" numCol="1" spcCol="1270" anchor="t" anchorCtr="0">
              <a:noAutofit/>
            </a:bodyPr>
            <a:lstStyle/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TW" altLang="en-US" sz="2800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lvl="0">
                <a:buFontTx/>
                <a:buNone/>
              </a:pPr>
              <a:endPara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>
                <a:buFontTx/>
                <a:buNone/>
              </a:pPr>
              <a:r>
                <a:rPr lang="zh-TW" altLang="en-US" sz="24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學習單、行為紀錄、準時到校、報告分享、學習態度、公共服務表現、班級活動參與情形 。</a:t>
              </a:r>
              <a:endPara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CE158DB7-BEDB-815A-9481-A5E4CEC89AAA}"/>
              </a:ext>
            </a:extLst>
          </p:cNvPr>
          <p:cNvGrpSpPr/>
          <p:nvPr/>
        </p:nvGrpSpPr>
        <p:grpSpPr>
          <a:xfrm>
            <a:off x="6280741" y="3414523"/>
            <a:ext cx="4272855" cy="3197152"/>
            <a:chOff x="4715995" y="928378"/>
            <a:chExt cx="4272855" cy="3197152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D1AAA340-6B93-874B-C91D-33B27FC2C66D}"/>
                </a:ext>
              </a:extLst>
            </p:cNvPr>
            <p:cNvSpPr/>
            <p:nvPr/>
          </p:nvSpPr>
          <p:spPr>
            <a:xfrm>
              <a:off x="4715995" y="928378"/>
              <a:ext cx="4272855" cy="3197152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TW" altLang="en-US"/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28930A2B-F9FB-5B55-6D41-009018683BCC}"/>
                </a:ext>
              </a:extLst>
            </p:cNvPr>
            <p:cNvSpPr txBox="1"/>
            <p:nvPr/>
          </p:nvSpPr>
          <p:spPr>
            <a:xfrm>
              <a:off x="4715995" y="928378"/>
              <a:ext cx="4272855" cy="31971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8684" tIns="138684" rIns="184912" bIns="208026" numCol="1" spcCol="1270" anchor="t" anchorCtr="0">
              <a:noAutofit/>
            </a:bodyPr>
            <a:lstStyle/>
            <a:p>
              <a:pPr lvl="0" algn="just">
                <a:buFontTx/>
                <a:buNone/>
              </a:pPr>
              <a:endPara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just">
                <a:buFontTx/>
                <a:buNone/>
              </a:pPr>
              <a:endPara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just">
                <a:buFontTx/>
                <a:buNone/>
              </a:pPr>
              <a:r>
                <a:rPr lang="zh-TW" altLang="en-US" sz="2400" b="1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學習單、個人環境整潔、潔牙記錄、報告分享、打掃工作、學習態度、課堂測驗。</a:t>
              </a:r>
              <a:endParaRPr lang="zh-TW" altLang="en-US" sz="24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28600" lvl="1" indent="-228600" algn="just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endParaRPr lang="zh-TW" altLang="en-US" sz="2600" b="1" kern="1200" dirty="0">
                <a:solidFill>
                  <a:schemeClr val="bg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8213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450"/>
            <a:ext cx="12192000" cy="69409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7300" u="sng" dirty="0">
                <a:solidFill>
                  <a:srgbClr val="000000"/>
                </a:solidFill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畢業成績</a:t>
            </a:r>
            <a:br>
              <a:rPr lang="zh-TW" altLang="zh-TW" sz="96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</a:br>
            <a:endParaRPr lang="zh-TW" altLang="en-US" sz="4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449043"/>
          </a:xfrm>
        </p:spPr>
        <p:txBody>
          <a:bodyPr>
            <a:normAutofit fontScale="25000" lnSpcReduction="20000"/>
          </a:bodyPr>
          <a:lstStyle/>
          <a:p>
            <a:pPr marL="0" marR="88265" indent="0">
              <a:lnSpc>
                <a:spcPts val="2400"/>
              </a:lnSpc>
              <a:spcAft>
                <a:spcPts val="1000"/>
              </a:spcAft>
              <a:buNone/>
              <a:tabLst>
                <a:tab pos="685800" algn="l"/>
              </a:tabLst>
            </a:pPr>
            <a:endParaRPr lang="en-US" altLang="zh-TW" sz="11200" dirty="0">
              <a:solidFill>
                <a:srgbClr val="000000"/>
              </a:solidFill>
              <a:effectLst/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R="88265">
              <a:lnSpc>
                <a:spcPts val="2400"/>
              </a:lnSpc>
              <a:spcAft>
                <a:spcPts val="1000"/>
              </a:spcAft>
              <a:tabLst>
                <a:tab pos="685800" algn="l"/>
              </a:tabLst>
            </a:pPr>
            <a:endParaRPr lang="en-US" altLang="zh-TW" sz="11200" dirty="0">
              <a:solidFill>
                <a:srgbClr val="000000"/>
              </a:solidFill>
              <a:effectLst/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marR="88265" indent="0">
              <a:lnSpc>
                <a:spcPts val="2400"/>
              </a:lnSpc>
              <a:spcAft>
                <a:spcPts val="1000"/>
              </a:spcAft>
              <a:buNone/>
              <a:tabLst>
                <a:tab pos="685800" algn="l"/>
              </a:tabLst>
            </a:pPr>
            <a:endParaRPr lang="en-US" altLang="zh-TW" sz="11200" dirty="0">
              <a:solidFill>
                <a:srgbClr val="000000"/>
              </a:solidFill>
              <a:effectLst/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R="88265">
              <a:lnSpc>
                <a:spcPts val="2400"/>
              </a:lnSpc>
              <a:spcAft>
                <a:spcPts val="1000"/>
              </a:spcAft>
              <a:tabLst>
                <a:tab pos="685800" algn="l"/>
              </a:tabLst>
            </a:pPr>
            <a:endParaRPr lang="en-US" altLang="zh-TW" sz="11200" dirty="0">
              <a:solidFill>
                <a:srgbClr val="000000"/>
              </a:solidFill>
              <a:effectLst/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marR="88265" indent="0">
              <a:lnSpc>
                <a:spcPts val="2400"/>
              </a:lnSpc>
              <a:spcAft>
                <a:spcPts val="1000"/>
              </a:spcAft>
              <a:buNone/>
              <a:tabLst>
                <a:tab pos="685800" algn="l"/>
              </a:tabLst>
            </a:pPr>
            <a:endParaRPr lang="en-US" altLang="zh-TW" sz="112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marR="88265" indent="0">
              <a:lnSpc>
                <a:spcPts val="2400"/>
              </a:lnSpc>
              <a:spcAft>
                <a:spcPts val="1000"/>
              </a:spcAft>
              <a:buNone/>
              <a:tabLst>
                <a:tab pos="685800" algn="l"/>
              </a:tabLst>
            </a:pPr>
            <a:r>
              <a:rPr lang="zh-TW" altLang="en-US" sz="11200" dirty="0">
                <a:effectLst/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      </a:t>
            </a:r>
            <a:endParaRPr lang="zh-TW" altLang="zh-TW" sz="112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marR="88265" indent="0">
              <a:lnSpc>
                <a:spcPts val="2400"/>
              </a:lnSpc>
              <a:spcAft>
                <a:spcPts val="1000"/>
              </a:spcAft>
              <a:buNone/>
              <a:tabLst>
                <a:tab pos="685800" algn="l"/>
              </a:tabLst>
            </a:pPr>
            <a:endParaRPr lang="zh-TW" altLang="zh-TW" sz="11200" kern="1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455295" indent="0">
              <a:lnSpc>
                <a:spcPts val="2400"/>
              </a:lnSpc>
              <a:buNone/>
            </a:pPr>
            <a:endParaRPr lang="zh-TW" altLang="zh-TW" sz="11200" kern="1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683895">
              <a:lnSpc>
                <a:spcPts val="2400"/>
              </a:lnSpc>
            </a:pPr>
            <a:endParaRPr lang="zh-TW" altLang="zh-TW" sz="11200" kern="1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455295" indent="0">
              <a:lnSpc>
                <a:spcPts val="2400"/>
              </a:lnSpc>
              <a:buNone/>
            </a:pPr>
            <a:r>
              <a:rPr lang="en-US" altLang="zh-TW" sz="11200" kern="100" dirty="0">
                <a:effectLst/>
                <a:latin typeface="DFKai-SB" panose="03000509000000000000" pitchFamily="65" charset="-120"/>
                <a:ea typeface="PMingLiU" panose="02020500000000000000" pitchFamily="18" charset="-120"/>
              </a:rPr>
              <a:t>     </a:t>
            </a:r>
            <a:endParaRPr lang="en-US" altLang="zh-TW" sz="11200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endParaRPr lang="en-US" altLang="zh-TW" sz="11200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455295" indent="0">
              <a:lnSpc>
                <a:spcPts val="2400"/>
              </a:lnSpc>
              <a:buNone/>
            </a:pPr>
            <a:endParaRPr lang="zh-TW" altLang="zh-TW" sz="11200" kern="1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 descr="一張含有 文字, 字型, 白色, 書法 的圖片&#10;&#10;自動產生的描述">
            <a:extLst>
              <a:ext uri="{FF2B5EF4-FFF2-40B4-BE49-F238E27FC236}">
                <a16:creationId xmlns:a16="http://schemas.microsoft.com/office/drawing/2014/main" id="{E67D5919-F2F5-69A0-C959-948442CC1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45" y="1204479"/>
            <a:ext cx="12037255" cy="408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4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09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259536"/>
            <a:ext cx="10515600" cy="491184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zh-TW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endParaRPr lang="zh-TW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 algn="ctr">
              <a:buNone/>
            </a:pPr>
            <a:r>
              <a:rPr lang="zh-TW" altLang="en-US" sz="5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增額市長獎　</a:t>
            </a:r>
            <a:endParaRPr lang="en-US" altLang="zh-TW" sz="5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 algn="ctr">
              <a:buNone/>
            </a:pPr>
            <a:r>
              <a:rPr lang="zh-TW" altLang="en-US" sz="5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全六年級   取５名</a:t>
            </a:r>
            <a:endParaRPr lang="en-US" altLang="zh-TW" sz="5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3/7(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學生說明會 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(3/4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前先跟老師報名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endParaRPr lang="en-US" altLang="zh-TW" sz="28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3800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09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259536"/>
            <a:ext cx="10515600" cy="491184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zh-TW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endParaRPr lang="zh-TW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 algn="ctr">
              <a:buNone/>
            </a:pPr>
            <a:r>
              <a:rPr lang="zh-TW" altLang="en-US" sz="5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三月初 發下</a:t>
            </a:r>
            <a:r>
              <a:rPr lang="zh-TW" altLang="en-US" sz="5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正式</a:t>
            </a:r>
            <a:r>
              <a:rPr lang="zh-TW" altLang="en-US" sz="5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入學卡　</a:t>
            </a:r>
            <a:endParaRPr lang="en-US" altLang="zh-TW" sz="5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 algn="ctr">
              <a:buNone/>
            </a:pPr>
            <a:r>
              <a:rPr lang="zh-TW" altLang="en-US" sz="5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請家長  </a:t>
            </a:r>
            <a:r>
              <a:rPr lang="zh-TW" altLang="en-US" sz="8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蓋章</a:t>
            </a:r>
            <a:r>
              <a:rPr lang="zh-TW" altLang="en-US" sz="5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交回</a:t>
            </a:r>
            <a:endParaRPr lang="en-US" altLang="zh-TW" sz="5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謝謝您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</a:p>
          <a:p>
            <a:pPr marL="457200" lvl="1" indent="0">
              <a:buNone/>
            </a:pP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</a:t>
            </a:r>
          </a:p>
          <a:p>
            <a:pPr marL="457200" lvl="1" indent="0">
              <a:buNone/>
            </a:pPr>
            <a:endParaRPr lang="en-US" altLang="zh-TW" sz="28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03084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09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259536"/>
            <a:ext cx="10515600" cy="491184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zh-TW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endParaRPr lang="zh-TW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 algn="ctr">
              <a:buNone/>
            </a:pPr>
            <a:endParaRPr lang="en-US" altLang="zh-TW" sz="5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 algn="ctr">
              <a:buNone/>
            </a:pPr>
            <a:r>
              <a:rPr lang="zh-TW" altLang="en-US" sz="5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若進行</a:t>
            </a:r>
            <a:r>
              <a:rPr lang="zh-TW" altLang="en-US" sz="5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橡皮章雕刻</a:t>
            </a:r>
            <a:r>
              <a:rPr lang="zh-TW" altLang="en-US" sz="5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</a:t>
            </a:r>
            <a:endParaRPr lang="en-US" altLang="zh-TW" sz="5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 algn="ctr">
              <a:buNone/>
            </a:pPr>
            <a:r>
              <a:rPr lang="zh-TW" altLang="en-US" sz="5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要請家長帶孩子買筆刀</a:t>
            </a:r>
            <a:endParaRPr lang="en-US" altLang="zh-TW" sz="5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 algn="ctr">
              <a:buNone/>
            </a:pPr>
            <a:endParaRPr lang="en-US" altLang="zh-TW" sz="5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</a:t>
            </a:r>
          </a:p>
          <a:p>
            <a:pPr marL="457200" lvl="1" indent="0">
              <a:buNone/>
            </a:pPr>
            <a:endParaRPr lang="en-US" altLang="zh-TW" sz="28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0387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09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重要日程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92702"/>
            <a:ext cx="10515600" cy="5169463"/>
          </a:xfrm>
        </p:spPr>
        <p:txBody>
          <a:bodyPr>
            <a:normAutofit lnSpcReduction="10000"/>
          </a:bodyPr>
          <a:lstStyle/>
          <a:p>
            <a:pPr marL="457200" lvl="1" indent="0"/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2/11(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開學  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2/21(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學校日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晚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2/28 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~3/2 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連假三日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3/14 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參觀興雅國中 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早上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457200" lvl="1" indent="0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3/17 (</a:t>
            </a:r>
            <a:r>
              <a:rPr lang="zh-TW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~ 3 /21(</a:t>
            </a:r>
            <a:r>
              <a:rPr lang="zh-TW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校外</a:t>
            </a:r>
            <a:r>
              <a:rPr lang="zh-TW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導護輪值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3/21(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中山堂聽音樂會（早上一～三節）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中午吃泡麵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自帶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457200" lvl="1" indent="0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4/3 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~ 4/6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兒童清明連假四日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4/15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4/16 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期中評量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4/22 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校外教學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黃金博物館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九份礦夫營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457200" lvl="1" indent="0"/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endParaRPr lang="zh-TW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endParaRPr lang="zh-TW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endParaRPr lang="en-US" altLang="zh-TW" sz="28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3515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09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重要日程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8553" y="883018"/>
            <a:ext cx="10515600" cy="491184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zh-TW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endParaRPr lang="zh-TW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5/3(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感恩日活動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5/12(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感恩日活動補假一日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5/13 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西餐禮儀 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中午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5/28(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5/29(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畢業考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5/30(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~ 6 /1 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端午節連假三日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６月初　　校外教學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六福村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三聯單繳費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/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6/1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６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</a:t>
            </a:r>
            <a:r>
              <a:rPr lang="zh-TW" altLang="en-US" sz="34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晚上畢典</a:t>
            </a:r>
            <a:endParaRPr lang="en-US" altLang="zh-TW" sz="34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endParaRPr lang="en-US" altLang="zh-TW" sz="28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9272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9" y="0"/>
            <a:ext cx="12192000" cy="69409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5886" y="164935"/>
            <a:ext cx="10024052" cy="768414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班級費用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549142"/>
            <a:ext cx="10515600" cy="5564407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本學期加購</a:t>
            </a:r>
            <a:endParaRPr lang="en-US" altLang="zh-TW" sz="24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9600" dirty="0">
                <a:solidFill>
                  <a:srgbClr val="CC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endParaRPr lang="en-US" altLang="zh-TW" sz="9600" dirty="0">
              <a:solidFill>
                <a:srgbClr val="CC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9600" dirty="0">
                <a:solidFill>
                  <a:srgbClr val="CC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4800" dirty="0">
                <a:solidFill>
                  <a:srgbClr val="CC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endParaRPr lang="en-US" altLang="zh-TW" sz="4800" dirty="0">
              <a:solidFill>
                <a:srgbClr val="CC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CC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F2BFAC34-B962-4058-8D54-E83747B31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440859"/>
              </p:ext>
            </p:extLst>
          </p:nvPr>
        </p:nvGraphicFramePr>
        <p:xfrm>
          <a:off x="972853" y="66505"/>
          <a:ext cx="10123072" cy="1010089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58038">
                  <a:extLst>
                    <a:ext uri="{9D8B030D-6E8A-4147-A177-3AD203B41FA5}">
                      <a16:colId xmlns:a16="http://schemas.microsoft.com/office/drawing/2014/main" val="1647031016"/>
                    </a:ext>
                  </a:extLst>
                </a:gridCol>
                <a:gridCol w="3926991">
                  <a:extLst>
                    <a:ext uri="{9D8B030D-6E8A-4147-A177-3AD203B41FA5}">
                      <a16:colId xmlns:a16="http://schemas.microsoft.com/office/drawing/2014/main" val="1257485027"/>
                    </a:ext>
                  </a:extLst>
                </a:gridCol>
                <a:gridCol w="2938043">
                  <a:extLst>
                    <a:ext uri="{9D8B030D-6E8A-4147-A177-3AD203B41FA5}">
                      <a16:colId xmlns:a16="http://schemas.microsoft.com/office/drawing/2014/main" val="1898474458"/>
                    </a:ext>
                  </a:extLst>
                </a:gridCol>
              </a:tblGrid>
              <a:tr h="12922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國語隨堂演練  </a:t>
                      </a:r>
                      <a:r>
                        <a:rPr lang="en-US" altLang="zh-TW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alt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國語卷</a:t>
                      </a:r>
                      <a:endParaRPr lang="en-US" altLang="zh-TW" sz="18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數考卷</a:t>
                      </a:r>
                      <a:r>
                        <a:rPr lang="en-US" altLang="zh-TW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alt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數學重點複習</a:t>
                      </a:r>
                      <a:r>
                        <a:rPr lang="en-US" altLang="zh-TW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社會作業簿</a:t>
                      </a:r>
                      <a:endParaRPr lang="en-US" altLang="zh-TW" sz="18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$60+50</a:t>
                      </a:r>
                    </a:p>
                    <a:p>
                      <a:r>
                        <a:rPr lang="en-US" altLang="zh-TW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+50+60+50</a:t>
                      </a:r>
                    </a:p>
                    <a:p>
                      <a:r>
                        <a:rPr lang="en-US" altLang="zh-TW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270x27=</a:t>
                      </a:r>
                      <a:r>
                        <a:rPr lang="zh-TW" altLang="en-US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zh-TW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7290</a:t>
                      </a:r>
                      <a:r>
                        <a:rPr lang="zh-TW" altLang="en-US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661178"/>
                  </a:ext>
                </a:extLst>
              </a:tr>
              <a:tr h="5225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影印費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$ 1000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3433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校外教學費用</a:t>
                      </a:r>
                      <a:endParaRPr lang="en-US" altLang="zh-TW" sz="26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zh-TW" altLang="en-US" sz="2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校外教學遊覽車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 360x27+160=9880</a:t>
                      </a:r>
                      <a:r>
                        <a:rPr lang="zh-TW" altLang="en-US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TW" sz="28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10000</a:t>
                      </a:r>
                      <a:endParaRPr lang="zh-TW" altLang="en-US" sz="28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zh-TW" altLang="en-US" sz="2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399915"/>
                  </a:ext>
                </a:extLst>
              </a:tr>
              <a:tr h="722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母親節材料</a:t>
                      </a:r>
                      <a:endParaRPr lang="en-US" altLang="zh-TW" sz="26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菇類太空包</a:t>
                      </a:r>
                      <a:endParaRPr lang="en-US" altLang="zh-TW" sz="26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橡皮章雕刻材料</a:t>
                      </a:r>
                      <a:endParaRPr lang="en-US" altLang="zh-TW" sz="26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西餐禮儀</a:t>
                      </a:r>
                      <a:endParaRPr lang="en-US" altLang="zh-TW" sz="26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6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期末聚餐費用</a:t>
                      </a:r>
                      <a:endParaRPr lang="en-US" altLang="zh-TW" sz="26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上學期結餘</a:t>
                      </a:r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zh-TW" sz="3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20016</a:t>
                      </a:r>
                      <a:endParaRPr lang="en-US" altLang="zh-TW" sz="26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73x27=1971</a:t>
                      </a:r>
                      <a:r>
                        <a:rPr lang="zh-TW" altLang="en-US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zh-TW" sz="28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77x27=2079</a:t>
                      </a:r>
                    </a:p>
                    <a:p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50x27=1350</a:t>
                      </a:r>
                    </a:p>
                    <a:p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90x27=2430</a:t>
                      </a:r>
                      <a:r>
                        <a:rPr lang="zh-TW" altLang="en-US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營養午餐負擔部分</a:t>
                      </a:r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150x27=4050</a:t>
                      </a:r>
                    </a:p>
                    <a:p>
                      <a:r>
                        <a:rPr lang="zh-TW" altLang="en-US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共</a:t>
                      </a:r>
                      <a:r>
                        <a:rPr lang="en-US" altLang="zh-TW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40050</a:t>
                      </a:r>
                      <a:r>
                        <a:rPr lang="zh-TW" altLang="en-US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元</a:t>
                      </a:r>
                      <a:endParaRPr lang="en-US" altLang="zh-TW" sz="28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TW" sz="28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40050-20016=20034 (</a:t>
                      </a:r>
                      <a:r>
                        <a:rPr lang="zh-TW" altLang="en-US" sz="28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元</a:t>
                      </a:r>
                      <a:r>
                        <a:rPr lang="en-US" altLang="zh-TW" sz="28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altLang="zh-TW" sz="28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20034/27</a:t>
                      </a:r>
                      <a:r>
                        <a:rPr lang="en-US" altLang="zh-TW" sz="28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742</a:t>
                      </a:r>
                      <a:r>
                        <a:rPr lang="zh-TW" altLang="en-US" sz="28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元 </a:t>
                      </a:r>
                      <a:r>
                        <a:rPr lang="en-US" altLang="zh-TW" sz="28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8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每人</a:t>
                      </a:r>
                      <a:r>
                        <a:rPr lang="en-US" altLang="zh-TW" sz="28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*班費收取</a:t>
                      </a:r>
                      <a:r>
                        <a:rPr lang="en-US" altLang="zh-TW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zh-TW" altLang="en-US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元</a:t>
                      </a:r>
                      <a:endParaRPr lang="en-US" altLang="zh-TW" sz="24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750</a:t>
                      </a:r>
                      <a:r>
                        <a:rPr lang="zh-TW" altLang="en-US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  <a:cs typeface="Times New Roman" panose="02020603050405020304" pitchFamily="18" charset="0"/>
                        </a:rPr>
                        <a:t>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250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28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095639"/>
                  </a:ext>
                </a:extLst>
              </a:tr>
              <a:tr h="1702379">
                <a:tc>
                  <a:txBody>
                    <a:bodyPr/>
                    <a:lstStyle/>
                    <a:p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8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612999"/>
                  </a:ext>
                </a:extLst>
              </a:tr>
              <a:tr h="629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400" b="1" dirty="0"/>
                    </a:p>
                    <a:p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DFKai-SB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087435"/>
                  </a:ext>
                </a:extLst>
              </a:tr>
              <a:tr h="279843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547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176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6532"/>
            <a:ext cx="1226044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11459" y="1836001"/>
            <a:ext cx="9641240" cy="2387600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非常感謝</a:t>
            </a:r>
            <a:r>
              <a:rPr lang="en-US" altLang="zh-TW" b="1" dirty="0">
                <a:solidFill>
                  <a:srgbClr val="FF0000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~</a:t>
            </a:r>
            <a:br>
              <a:rPr lang="en-US" altLang="zh-TW" b="1" dirty="0">
                <a:solidFill>
                  <a:srgbClr val="FF0000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</a:b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所有家長</a:t>
            </a:r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熱心家長們</a:t>
            </a:r>
          </a:p>
        </p:txBody>
      </p:sp>
      <p:pic>
        <p:nvPicPr>
          <p:cNvPr id="5" name="Picture 4" descr="卡通鼓掌素材-卡通鼓掌图片-卡通鼓掌素材图片下载-觅知网">
            <a:extLst>
              <a:ext uri="{FF2B5EF4-FFF2-40B4-BE49-F238E27FC236}">
                <a16:creationId xmlns:a16="http://schemas.microsoft.com/office/drawing/2014/main" id="{0E3B86C6-5B21-4C23-BF9E-88D9D17EC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677" y="1155732"/>
            <a:ext cx="2273267" cy="227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01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6" y="0"/>
            <a:ext cx="1226044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級務報告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76587" y="1535943"/>
            <a:ext cx="7773850" cy="4351338"/>
          </a:xfrm>
        </p:spPr>
        <p:txBody>
          <a:bodyPr>
            <a:normAutofit/>
          </a:bodyPr>
          <a:lstStyle/>
          <a:p>
            <a:pPr>
              <a:buFont typeface="Webdings" pitchFamily="18" charset="2"/>
              <a:buChar char="Y"/>
              <a:defRPr/>
            </a:pP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班級人數：男生</a:t>
            </a:r>
            <a:r>
              <a:rPr lang="en-US" altLang="zh-TW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人</a:t>
            </a:r>
          </a:p>
          <a:p>
            <a:pPr>
              <a:buNone/>
              <a:defRPr/>
            </a:pP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          女生</a:t>
            </a:r>
            <a:r>
              <a:rPr lang="en-US" altLang="zh-TW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人 共</a:t>
            </a:r>
            <a:r>
              <a:rPr lang="en-US" altLang="zh-TW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人</a:t>
            </a:r>
          </a:p>
          <a:p>
            <a:pPr>
              <a:buNone/>
              <a:defRPr/>
            </a:pPr>
            <a:endParaRPr lang="zh-TW" altLang="en-US" sz="40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Font typeface="Webdings" pitchFamily="18" charset="2"/>
              <a:buChar char="Y"/>
              <a:defRPr/>
            </a:pPr>
            <a:r>
              <a:rPr lang="zh-TW" altLang="en-US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級任老師：羅芝懿  老師     </a:t>
            </a:r>
          </a:p>
          <a:p>
            <a:pPr>
              <a:buNone/>
              <a:defRPr/>
            </a:pPr>
            <a:r>
              <a:rPr lang="zh-TW" altLang="en-US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       電話：</a:t>
            </a:r>
            <a:r>
              <a:rPr lang="en-US" altLang="zh-TW" sz="40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0920-570-784</a:t>
            </a:r>
          </a:p>
        </p:txBody>
      </p:sp>
    </p:spTree>
    <p:extLst>
      <p:ext uri="{BB962C8B-B14F-4D97-AF65-F5344CB8AC3E}">
        <p14:creationId xmlns:p14="http://schemas.microsoft.com/office/powerpoint/2010/main" val="3786143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8287"/>
            <a:ext cx="1226044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26346" y="1455938"/>
            <a:ext cx="9144000" cy="2936338"/>
          </a:xfrm>
        </p:spPr>
        <p:txBody>
          <a:bodyPr>
            <a:normAutofit/>
          </a:bodyPr>
          <a:lstStyle/>
          <a:p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chemeClr val="tx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FE9592B8-D4C6-002C-831E-900587167625}"/>
              </a:ext>
            </a:extLst>
          </p:cNvPr>
          <p:cNvSpPr txBox="1">
            <a:spLocks/>
          </p:cNvSpPr>
          <p:nvPr/>
        </p:nvSpPr>
        <p:spPr>
          <a:xfrm>
            <a:off x="520505" y="970671"/>
            <a:ext cx="11479237" cy="54019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6400" b="1" dirty="0">
                <a:solidFill>
                  <a:srgbClr val="FF0000"/>
                </a:solidFill>
                <a:latin typeface="微軟正黑體" panose="020B0604030504040204" pitchFamily="34" charset="-120"/>
                <a:ea typeface="華康瘦金體(P)" panose="03000300000000000000" pitchFamily="66" charset="-120"/>
              </a:rPr>
              <a:t>        </a:t>
            </a:r>
            <a:r>
              <a:rPr lang="zh-TW" altLang="en-US" sz="26400" b="1" dirty="0">
                <a:solidFill>
                  <a:srgbClr val="FF0000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本班的</a:t>
            </a:r>
            <a:r>
              <a:rPr lang="zh-TW" altLang="en-US" sz="26400" b="1" dirty="0">
                <a:solidFill>
                  <a:srgbClr val="FF0000"/>
                </a:solidFill>
                <a:ea typeface="華康瘦金體(P)" panose="03000300000000000000" pitchFamily="66" charset="-120"/>
              </a:rPr>
              <a:t>熱心家長們</a:t>
            </a:r>
            <a:r>
              <a:rPr lang="en-US" altLang="zh-TW" sz="26400" b="1" dirty="0">
                <a:solidFill>
                  <a:srgbClr val="FF0000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~</a:t>
            </a:r>
            <a:br>
              <a:rPr lang="en-US" altLang="zh-TW" sz="26400" b="1" dirty="0">
                <a:solidFill>
                  <a:srgbClr val="FF0000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</a:br>
            <a:endParaRPr lang="en-US" altLang="zh-TW" sz="26400" b="1" dirty="0">
              <a:solidFill>
                <a:srgbClr val="FF0000"/>
              </a:solidFill>
              <a:latin typeface="華康瘦金體(P)" panose="03000300000000000000" pitchFamily="66" charset="-120"/>
              <a:ea typeface="華康瘦金體(P)" panose="03000300000000000000" pitchFamily="66" charset="-120"/>
            </a:endParaRPr>
          </a:p>
          <a:p>
            <a:r>
              <a:rPr lang="zh-TW" altLang="en-US" sz="16000" b="1" dirty="0">
                <a:solidFill>
                  <a:srgbClr val="002060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兩位班代  </a:t>
            </a:r>
            <a:endParaRPr lang="en-US" altLang="zh-TW" sz="16000" b="1" dirty="0">
              <a:solidFill>
                <a:srgbClr val="002060"/>
              </a:solidFill>
              <a:latin typeface="華康瘦金體(P)" panose="03000300000000000000" pitchFamily="66" charset="-120"/>
              <a:ea typeface="華康瘦金體(P)" panose="03000300000000000000" pitchFamily="66" charset="-120"/>
            </a:endParaRPr>
          </a:p>
          <a:p>
            <a:r>
              <a:rPr lang="zh-TW" altLang="en-US" sz="16000" b="1" dirty="0">
                <a:solidFill>
                  <a:srgbClr val="002060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 </a:t>
            </a:r>
            <a:endParaRPr lang="en-US" altLang="zh-TW" sz="16000" b="1" dirty="0">
              <a:solidFill>
                <a:srgbClr val="002060"/>
              </a:solidFill>
              <a:latin typeface="華康瘦金體(P)" panose="03000300000000000000" pitchFamily="66" charset="-120"/>
              <a:ea typeface="華康瘦金體(P)" panose="03000300000000000000" pitchFamily="66" charset="-120"/>
            </a:endParaRPr>
          </a:p>
          <a:p>
            <a:r>
              <a:rPr lang="zh-TW" altLang="en-US" sz="1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予曦爸爸</a:t>
            </a:r>
            <a:r>
              <a:rPr lang="en-US" altLang="zh-TW" sz="1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&amp;</a:t>
            </a:r>
            <a:r>
              <a:rPr lang="zh-TW" altLang="en-US" sz="1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 博宇媽媽</a:t>
            </a:r>
            <a:br>
              <a:rPr lang="en-US" altLang="zh-TW" sz="8900" b="1" dirty="0">
                <a:solidFill>
                  <a:srgbClr val="002060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</a:br>
            <a:endParaRPr lang="en-US" altLang="zh-TW" sz="12800" b="1" dirty="0">
              <a:solidFill>
                <a:srgbClr val="002060"/>
              </a:solidFill>
              <a:latin typeface="華康瘦金體(P)" panose="03000300000000000000" pitchFamily="66" charset="-120"/>
              <a:ea typeface="華康瘦金體(P)" panose="03000300000000000000" pitchFamily="66" charset="-120"/>
            </a:endParaRPr>
          </a:p>
          <a:p>
            <a:r>
              <a:rPr lang="zh-TW" altLang="en-US" sz="16000" b="1" dirty="0">
                <a:solidFill>
                  <a:srgbClr val="002060"/>
                </a:solidFill>
                <a:ea typeface="華康瘦金體(P)" panose="03000300000000000000" pitchFamily="66" charset="-120"/>
              </a:rPr>
              <a:t>總務 </a:t>
            </a:r>
            <a:endParaRPr lang="en-US" altLang="zh-TW" sz="16000" b="1" dirty="0">
              <a:solidFill>
                <a:srgbClr val="002060"/>
              </a:solidFill>
              <a:ea typeface="華康瘦金體(P)" panose="03000300000000000000" pitchFamily="66" charset="-120"/>
            </a:endParaRPr>
          </a:p>
          <a:p>
            <a:r>
              <a:rPr lang="zh-TW" altLang="en-US" sz="12800" b="1" dirty="0">
                <a:solidFill>
                  <a:srgbClr val="002060"/>
                </a:solidFill>
                <a:latin typeface="華康瘦金體(P)" panose="03000300000000000000" pitchFamily="66" charset="-120"/>
                <a:ea typeface="華康瘦金體(P)" panose="03000300000000000000" pitchFamily="66" charset="-120"/>
              </a:rPr>
              <a:t>    </a:t>
            </a:r>
            <a:endParaRPr lang="en-US" altLang="zh-TW" sz="12800" b="1" dirty="0">
              <a:solidFill>
                <a:srgbClr val="002060"/>
              </a:solidFill>
              <a:latin typeface="華康瘦金體(P)" panose="03000300000000000000" pitchFamily="66" charset="-120"/>
              <a:ea typeface="華康瘦金體(P)" panose="03000300000000000000" pitchFamily="66" charset="-120"/>
            </a:endParaRPr>
          </a:p>
          <a:p>
            <a:r>
              <a:rPr lang="zh-TW" altLang="en-US" sz="16000" b="1" dirty="0">
                <a:solidFill>
                  <a:schemeClr val="tx1">
                    <a:lumMod val="95000"/>
                    <a:lumOff val="5000"/>
                  </a:schemeClr>
                </a:solidFill>
                <a:ea typeface="華康瘦金體(P)" panose="03000300000000000000" pitchFamily="66" charset="-120"/>
              </a:rPr>
              <a:t>晨妘媽媽</a:t>
            </a:r>
            <a:br>
              <a:rPr lang="en-US" altLang="zh-TW" sz="8900" b="1" dirty="0">
                <a:solidFill>
                  <a:srgbClr val="002060"/>
                </a:solidFill>
                <a:ea typeface="華康瘦金體(P)" panose="03000300000000000000" pitchFamily="66" charset="-120"/>
              </a:rPr>
            </a:br>
            <a:r>
              <a:rPr lang="zh-TW" altLang="en-US" sz="16000" b="1" dirty="0">
                <a:solidFill>
                  <a:srgbClr val="002060"/>
                </a:solidFill>
                <a:ea typeface="華康瘦金體(P)" panose="03000300000000000000" pitchFamily="66" charset="-120"/>
              </a:rPr>
              <a:t> </a:t>
            </a:r>
            <a:endParaRPr lang="en-US" altLang="zh-TW" sz="16000" b="1" dirty="0">
              <a:solidFill>
                <a:srgbClr val="002060"/>
              </a:solidFill>
              <a:ea typeface="華康瘦金體(P)" panose="03000300000000000000" pitchFamily="66" charset="-120"/>
            </a:endParaRPr>
          </a:p>
          <a:p>
            <a:br>
              <a:rPr lang="en-US" altLang="zh-TW" sz="16000" b="1" dirty="0">
                <a:solidFill>
                  <a:srgbClr val="002060"/>
                </a:solidFill>
                <a:ea typeface="華康瘦金體(P)" panose="03000300000000000000" pitchFamily="66" charset="-120"/>
              </a:rPr>
            </a:br>
            <a:br>
              <a:rPr lang="en-US" altLang="zh-TW" b="1" dirty="0">
                <a:solidFill>
                  <a:srgbClr val="002060"/>
                </a:solidFill>
                <a:ea typeface="華康瘦金體(P)" panose="03000300000000000000" pitchFamily="66" charset="-120"/>
              </a:rPr>
            </a:br>
            <a:endParaRPr lang="zh-TW" altLang="en-US" sz="49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C75E7E97-BC30-92D1-9EFD-BD3D36342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2313" y="4270576"/>
            <a:ext cx="2448126" cy="258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11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6044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26346" y="1455938"/>
            <a:ext cx="9144000" cy="2936338"/>
          </a:xfrm>
        </p:spPr>
        <p:txBody>
          <a:bodyPr>
            <a:normAutofit/>
          </a:bodyPr>
          <a:lstStyle/>
          <a:p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chemeClr val="tx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4D29D7E-869F-58AE-07D2-14596935563E}"/>
              </a:ext>
            </a:extLst>
          </p:cNvPr>
          <p:cNvSpPr txBox="1"/>
          <p:nvPr/>
        </p:nvSpPr>
        <p:spPr>
          <a:xfrm>
            <a:off x="1426346" y="1068289"/>
            <a:ext cx="902442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b="1" dirty="0">
                <a:solidFill>
                  <a:srgbClr val="002060"/>
                </a:solidFill>
                <a:ea typeface="華康瘦金體(P)" panose="03000300000000000000" pitchFamily="66" charset="-120"/>
              </a:rPr>
            </a:br>
            <a:r>
              <a:rPr lang="zh-TW" altLang="en-US" sz="5400" b="1" dirty="0">
                <a:solidFill>
                  <a:srgbClr val="002060"/>
                </a:solidFill>
                <a:ea typeface="華康瘦金體(P)" panose="03000300000000000000" pitchFamily="66" charset="-120"/>
              </a:rPr>
              <a:t>愛心導護志工家長</a:t>
            </a:r>
            <a:br>
              <a:rPr lang="en-US" altLang="zh-TW" b="1" dirty="0">
                <a:solidFill>
                  <a:srgbClr val="FF0000"/>
                </a:solidFill>
                <a:ea typeface="華康瘦金體(P)" panose="03000300000000000000" pitchFamily="66" charset="-120"/>
              </a:rPr>
            </a:br>
            <a:r>
              <a:rPr lang="zh-TW" altLang="zh-TW" sz="6000" kern="100" dirty="0">
                <a:solidFill>
                  <a:srgbClr val="C00000"/>
                </a:solidFill>
                <a:latin typeface="Times New Roman" panose="02020603050405020304" pitchFamily="18" charset="0"/>
                <a:ea typeface="DFKai-SB" panose="03000509000000000000" pitchFamily="65" charset="-120"/>
              </a:rPr>
              <a:t>彥</a:t>
            </a:r>
            <a:r>
              <a:rPr lang="zh-TW" altLang="zh-TW" sz="6000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DFKai-SB" panose="03000509000000000000" pitchFamily="65" charset="-120"/>
              </a:rPr>
              <a:t>凱</a:t>
            </a:r>
            <a:r>
              <a:rPr lang="zh-TW" altLang="en-US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6000" kern="100" dirty="0">
                <a:solidFill>
                  <a:srgbClr val="C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筱霏</a:t>
            </a:r>
            <a:r>
              <a:rPr lang="zh-TW" altLang="en-US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6000" kern="100" dirty="0">
                <a:solidFill>
                  <a:srgbClr val="C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采旆</a:t>
            </a:r>
            <a:r>
              <a:rPr lang="zh-TW" altLang="en-US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6000" kern="100" dirty="0">
                <a:solidFill>
                  <a:srgbClr val="C00000"/>
                </a:solidFill>
                <a:effectLst/>
                <a:ea typeface="DFKai-SB" panose="03000509000000000000" pitchFamily="65" charset="-120"/>
                <a:cs typeface="PMingLiU" panose="02020500000000000000" pitchFamily="18" charset="-120"/>
              </a:rPr>
              <a:t>星潔</a:t>
            </a:r>
            <a:r>
              <a:rPr lang="zh-TW" altLang="en-US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6000" kern="100" dirty="0">
                <a:solidFill>
                  <a:srgbClr val="C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于恩</a:t>
            </a:r>
            <a:r>
              <a:rPr lang="zh-TW" altLang="en-US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zh-TW" altLang="en-US" sz="6000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32488BF-5D03-D2A7-8FFF-0D296AD90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35" y="3850627"/>
            <a:ext cx="2640037" cy="264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82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900"/>
            <a:ext cx="12192000" cy="69409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9554" y="818338"/>
            <a:ext cx="10515600" cy="498765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zh-TW" altLang="zh-TW" sz="1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面對人生中無窮盡的變數，以及充滿不確定的未來，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zh-TW" altLang="en-US" sz="1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1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『態度』是少數個人能掌握的『勝算』。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zh-TW" altLang="zh-TW" sz="1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要先有好的態度，才可能有好的能力把事情做到最好，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zh-TW" altLang="en-US" sz="1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sz="1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把自己的才能發揮到最大。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zh-TW" altLang="zh-TW" sz="1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幫助孩子從小培養『滿分的態度』是最務實的目標。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altLang="zh-TW" sz="1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1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態度不分出身，操之在己，是天下有心父母都可以示範、</a:t>
            </a:r>
            <a:endParaRPr lang="en-US" altLang="zh-TW" sz="12800" b="1" dirty="0">
              <a:solidFill>
                <a:schemeClr val="accent6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zh-TW" altLang="en-US" sz="1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12800" b="1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教給孩子的事。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altLang="zh-TW" sz="11200" b="1" dirty="0">
                <a:solidFill>
                  <a:srgbClr val="CC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zh-TW" altLang="zh-TW" sz="12800" b="1" dirty="0">
                <a:solidFill>
                  <a:srgbClr val="AE36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（摘自親子天下第</a:t>
            </a:r>
            <a:r>
              <a:rPr lang="en-US" altLang="zh-TW" sz="12800" b="1" dirty="0">
                <a:solidFill>
                  <a:srgbClr val="AE36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29</a:t>
            </a:r>
            <a:r>
              <a:rPr lang="zh-TW" altLang="zh-TW" sz="12800" b="1" dirty="0">
                <a:solidFill>
                  <a:srgbClr val="AE36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 徐薇</a:t>
            </a:r>
            <a:r>
              <a:rPr lang="en-US" altLang="zh-TW" sz="12800" b="1" dirty="0">
                <a:solidFill>
                  <a:srgbClr val="AE36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 </a:t>
            </a:r>
            <a:r>
              <a:rPr lang="zh-TW" altLang="zh-TW" sz="12800" b="1" dirty="0">
                <a:solidFill>
                  <a:srgbClr val="AE36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滿分的態度</a:t>
            </a:r>
            <a:r>
              <a:rPr lang="en-US" altLang="zh-TW" sz="12800" b="1" dirty="0">
                <a:solidFill>
                  <a:srgbClr val="AE36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zh-TW" sz="12800" b="1" dirty="0">
                <a:solidFill>
                  <a:srgbClr val="AE36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endParaRPr lang="en-US" altLang="zh-TW" sz="11200" dirty="0">
              <a:solidFill>
                <a:srgbClr val="CC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78373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900"/>
            <a:ext cx="12192000" cy="69409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9554" y="81833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11200" dirty="0">
              <a:solidFill>
                <a:srgbClr val="CC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A7AB2EC-FFD1-4ECE-80EA-F7FB922F4820}"/>
              </a:ext>
            </a:extLst>
          </p:cNvPr>
          <p:cNvSpPr txBox="1"/>
          <p:nvPr/>
        </p:nvSpPr>
        <p:spPr>
          <a:xfrm>
            <a:off x="1575582" y="1886012"/>
            <a:ext cx="939721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defRPr/>
            </a:pPr>
            <a:r>
              <a:rPr lang="zh-TW" altLang="en-US" sz="66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非常感謝您今天的參與</a:t>
            </a:r>
            <a:r>
              <a:rPr lang="en-US" altLang="zh-TW" sz="66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2392713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6" y="0"/>
            <a:ext cx="1226044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科任老師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6D6392A-9B70-539F-EAB6-5AD901B50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600" b="1" dirty="0"/>
              <a:t>【</a:t>
            </a:r>
            <a:r>
              <a:rPr lang="zh-TW" altLang="en-US" sz="3600" b="1" dirty="0"/>
              <a:t>英文</a:t>
            </a:r>
            <a:r>
              <a:rPr lang="en-US" altLang="zh-TW" sz="3600" b="1" dirty="0"/>
              <a:t>】</a:t>
            </a:r>
            <a:r>
              <a:rPr lang="zh-TW" altLang="en-US" sz="3600" b="1" dirty="0"/>
              <a:t>王杏文老師           </a:t>
            </a:r>
            <a:r>
              <a:rPr lang="en-US" altLang="zh-TW" sz="3600" b="1" dirty="0"/>
              <a:t>【</a:t>
            </a:r>
            <a:r>
              <a:rPr lang="zh-TW" altLang="en-US" sz="3600" b="1" dirty="0"/>
              <a:t>本土</a:t>
            </a:r>
            <a:r>
              <a:rPr lang="en-US" altLang="zh-TW" sz="3600" b="1" dirty="0"/>
              <a:t>】</a:t>
            </a:r>
            <a:r>
              <a:rPr lang="zh-TW" altLang="en-US" sz="3600" b="1" dirty="0"/>
              <a:t>黃振彬老師</a:t>
            </a:r>
          </a:p>
          <a:p>
            <a:r>
              <a:rPr lang="en-US" altLang="zh-TW" sz="3600" b="1" dirty="0"/>
              <a:t>【</a:t>
            </a:r>
            <a:r>
              <a:rPr lang="zh-TW" altLang="en-US" sz="3600" b="1" dirty="0"/>
              <a:t>音樂</a:t>
            </a:r>
            <a:r>
              <a:rPr lang="en-US" altLang="zh-TW" sz="3600" b="1" dirty="0"/>
              <a:t>】</a:t>
            </a:r>
            <a:r>
              <a:rPr lang="zh-TW" altLang="en-US" sz="3600" b="1" dirty="0"/>
              <a:t>鄭舒方老師           </a:t>
            </a:r>
            <a:r>
              <a:rPr lang="en-US" altLang="zh-TW" sz="3600" b="1" dirty="0"/>
              <a:t>【</a:t>
            </a:r>
            <a:r>
              <a:rPr lang="zh-TW" altLang="en-US" sz="3600" b="1" dirty="0"/>
              <a:t>曼哈頓</a:t>
            </a:r>
            <a:r>
              <a:rPr lang="en-US" altLang="zh-TW" sz="3600" b="1" dirty="0"/>
              <a:t>】</a:t>
            </a:r>
            <a:r>
              <a:rPr lang="zh-TW" altLang="en-US" sz="3600" b="1" dirty="0"/>
              <a:t>曹如瑛老師</a:t>
            </a:r>
          </a:p>
          <a:p>
            <a:r>
              <a:rPr lang="en-US" altLang="zh-TW" sz="3600" b="1" dirty="0"/>
              <a:t>【</a:t>
            </a:r>
            <a:r>
              <a:rPr lang="zh-TW" altLang="en-US" sz="3600" b="1" dirty="0"/>
              <a:t>美勞</a:t>
            </a:r>
            <a:r>
              <a:rPr lang="en-US" altLang="zh-TW" sz="3600" b="1" dirty="0"/>
              <a:t>】</a:t>
            </a:r>
            <a:r>
              <a:rPr lang="zh-TW" altLang="en-US" sz="3600" b="1" dirty="0"/>
              <a:t>郭品萱老師</a:t>
            </a:r>
          </a:p>
          <a:p>
            <a:r>
              <a:rPr lang="en-US" altLang="zh-TW" sz="3600" b="1" dirty="0"/>
              <a:t>【</a:t>
            </a:r>
            <a:r>
              <a:rPr lang="zh-TW" altLang="en-US" sz="3600" b="1" dirty="0"/>
              <a:t>體育</a:t>
            </a:r>
            <a:r>
              <a:rPr lang="en-US" altLang="zh-TW" sz="3600" b="1" dirty="0"/>
              <a:t>】</a:t>
            </a:r>
            <a:r>
              <a:rPr lang="zh-TW" altLang="en-US" sz="3600" b="1" dirty="0"/>
              <a:t>沈亮君老師</a:t>
            </a:r>
          </a:p>
          <a:p>
            <a:r>
              <a:rPr lang="en-US" altLang="zh-TW" sz="3600" b="1" dirty="0"/>
              <a:t>【</a:t>
            </a:r>
            <a:r>
              <a:rPr lang="zh-TW" altLang="en-US" sz="3600" b="1" dirty="0"/>
              <a:t>社會</a:t>
            </a:r>
            <a:r>
              <a:rPr lang="en-US" altLang="zh-TW" sz="3600" b="1" dirty="0"/>
              <a:t>】</a:t>
            </a:r>
            <a:r>
              <a:rPr lang="zh-TW" altLang="en-US" sz="3600" b="1" dirty="0"/>
              <a:t>何美瑤老師</a:t>
            </a:r>
          </a:p>
          <a:p>
            <a:r>
              <a:rPr lang="en-US" altLang="zh-TW" sz="3600" b="1" dirty="0"/>
              <a:t>【</a:t>
            </a:r>
            <a:r>
              <a:rPr lang="zh-TW" altLang="en-US" sz="3600" b="1" dirty="0"/>
              <a:t>電腦</a:t>
            </a:r>
            <a:r>
              <a:rPr lang="en-US" altLang="zh-TW" sz="3600" b="1" dirty="0"/>
              <a:t>】</a:t>
            </a:r>
            <a:r>
              <a:rPr lang="zh-TW" altLang="en-US" sz="3600" b="1" dirty="0"/>
              <a:t>楊妃婷老師</a:t>
            </a:r>
          </a:p>
          <a:p>
            <a:r>
              <a:rPr lang="en-US" altLang="zh-TW" sz="3600" b="1" dirty="0"/>
              <a:t>【</a:t>
            </a:r>
            <a:r>
              <a:rPr lang="zh-TW" altLang="en-US" sz="3600" b="1" dirty="0"/>
              <a:t>自然</a:t>
            </a:r>
            <a:r>
              <a:rPr lang="en-US" altLang="zh-TW" sz="3600" b="1" dirty="0"/>
              <a:t>】</a:t>
            </a:r>
            <a:r>
              <a:rPr lang="zh-TW" altLang="en-US" sz="3600" b="1" dirty="0"/>
              <a:t>劉中玉老師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6634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6" y="0"/>
            <a:ext cx="1226044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會議流程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73534" y="1789162"/>
            <a:ext cx="828028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altLang="zh-TW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1.</a:t>
            </a: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班級經營 </a:t>
            </a:r>
            <a:endParaRPr lang="en-US" altLang="zh-TW" sz="40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畢業成績計算 </a:t>
            </a:r>
            <a:r>
              <a:rPr lang="en-US" altLang="zh-TW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&amp; </a:t>
            </a: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重要事項</a:t>
            </a:r>
            <a:endParaRPr lang="en-US" altLang="zh-TW" sz="40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r>
              <a:rPr lang="en-US" altLang="zh-TW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  3.</a:t>
            </a: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重要日程</a:t>
            </a:r>
            <a:endParaRPr lang="en-US" altLang="zh-TW" sz="40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班費收取討論</a:t>
            </a:r>
            <a:endParaRPr lang="en-US" altLang="zh-TW" sz="40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r>
              <a:rPr lang="zh-TW" altLang="en-US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        </a:t>
            </a:r>
            <a:endParaRPr lang="en-US" altLang="zh-TW" sz="40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</a:p>
          <a:p>
            <a:pPr>
              <a:buNone/>
              <a:defRPr/>
            </a:pP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          </a:t>
            </a:r>
            <a:endParaRPr lang="zh-TW" altLang="en-US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6155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09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經營策略</a:t>
            </a:r>
            <a:r>
              <a:rPr lang="zh-TW" altLang="en-US" sz="5400" u="sng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親師合作</a:t>
            </a:r>
            <a:endParaRPr lang="zh-TW" altLang="en-US" sz="5400" b="1" u="sng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098" y="1825625"/>
            <a:ext cx="11451102" cy="466725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zh-TW" altLang="zh-TW" sz="1800" dirty="0">
              <a:effectLst/>
              <a:latin typeface="Arial" panose="020B0604020202020204" pitchFamily="34" charset="0"/>
              <a:ea typeface="PMingLiU" panose="02020500000000000000" pitchFamily="18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養成早睡早起的習慣，</a:t>
            </a:r>
            <a:r>
              <a:rPr lang="zh-TW" altLang="zh-TW" sz="32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在家食用完早餐再</a:t>
            </a: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上學，切勿空腹到校。</a:t>
            </a:r>
            <a:r>
              <a:rPr lang="en-IN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 (</a:t>
            </a: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若有帶來學校的早餐垃圾，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請</a:t>
            </a: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帶回家處理</a:t>
            </a:r>
            <a:r>
              <a:rPr lang="en-IN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altLang="zh-TW" sz="32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不帶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手機</a:t>
            </a: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、玩具、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漫畫</a:t>
            </a: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、零食、 飲料到學校。</a:t>
            </a:r>
            <a:endParaRPr lang="en-US" altLang="zh-TW" sz="32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l"/>
            </a:pPr>
            <a:endParaRPr lang="en-US" altLang="zh-TW" sz="32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為自己的事情負責是成熟的表現，上課前一晚，孩子一定「自己」逐一核對聯絡簿和課表，整理好書包、放入應繳作業和指定物品，由您做最後確認。</a:t>
            </a:r>
          </a:p>
        </p:txBody>
      </p:sp>
    </p:spTree>
    <p:extLst>
      <p:ext uri="{BB962C8B-B14F-4D97-AF65-F5344CB8AC3E}">
        <p14:creationId xmlns:p14="http://schemas.microsoft.com/office/powerpoint/2010/main" val="2539668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09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經營策略</a:t>
            </a:r>
            <a:r>
              <a:rPr lang="zh-TW" altLang="en-US" sz="5400" u="sng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親師合作</a:t>
            </a:r>
            <a:endParaRPr lang="zh-TW" altLang="en-US" sz="5400" b="1" u="sng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767646" cy="4351338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l"/>
            </a:pP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孩子請假請家長務必告知老師，事先寫聯絡本或打電話、傳訊息跟導師聯絡，藉以養成孩子守規矩，為行為負責的習慣，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除了確保孩子的安全</a:t>
            </a: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，也避免師長的擔心。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TW" sz="32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讓孩子多做家事，</a:t>
            </a:r>
            <a:r>
              <a:rPr lang="zh-TW" altLang="zh-TW" sz="3200" u="sng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培養生活自理能力與良好的衛生整潔習慣</a:t>
            </a: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endParaRPr lang="en-US" altLang="zh-TW" sz="32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zh-TW" altLang="zh-TW" sz="3200" b="1" u="sng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請勿讓孩子攜帶貴重物品或過多錢財來學校</a:t>
            </a: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，杜絕誘惑，使遺憾之事降到最低，也養成</a:t>
            </a:r>
            <a:r>
              <a:rPr lang="zh-TW" altLang="zh-TW" sz="3200" b="1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平實</a:t>
            </a:r>
            <a:r>
              <a:rPr lang="zh-TW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的風格，與同學間也避免金錢上的借貸。 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3857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450"/>
            <a:ext cx="12192000" cy="69409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經營策略</a:t>
            </a:r>
            <a:r>
              <a:rPr lang="zh-TW" altLang="en-US" sz="5400" u="sng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親師合作</a:t>
            </a:r>
            <a:endParaRPr lang="zh-TW" altLang="en-US" sz="5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5761" y="1895519"/>
            <a:ext cx="11255326" cy="47991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zh-TW" altLang="zh-TW" sz="30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再忙也要跟孩子說說話，看看孩子的功課是否完成，並要求寫作業態度要認真、不可敷衍。</a:t>
            </a:r>
            <a:endParaRPr lang="en-US" altLang="zh-TW" sz="30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30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l"/>
            </a:pPr>
            <a:r>
              <a:rPr lang="zh-TW" altLang="zh-TW" sz="30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孩子的</a:t>
            </a:r>
            <a:r>
              <a:rPr lang="zh-TW" altLang="zh-TW" sz="3000" b="1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聯絡簿、各科作業</a:t>
            </a:r>
            <a:r>
              <a:rPr lang="zh-TW" altLang="en-US" sz="3000" b="1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考試</a:t>
            </a:r>
            <a:r>
              <a:rPr lang="zh-TW" altLang="zh-TW" sz="30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…等，</a:t>
            </a:r>
            <a:r>
              <a:rPr lang="zh-TW" altLang="zh-TW" sz="3000" b="1" u="sng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請檢查、閱後簽名</a:t>
            </a:r>
            <a:r>
              <a:rPr lang="zh-TW" altLang="zh-TW" sz="30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，並請家長</a:t>
            </a:r>
            <a:r>
              <a:rPr lang="zh-TW" altLang="zh-TW" sz="3000" b="1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檢查孩子功課時，往前翻閱前面老師批改的地方，督導孩子做好確實地訂正</a:t>
            </a:r>
            <a:r>
              <a:rPr lang="zh-TW" altLang="zh-TW" sz="30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3600" u="sng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因您的重視，孩子會更認真</a:t>
            </a:r>
            <a:r>
              <a:rPr lang="zh-TW" altLang="zh-TW" sz="3000" u="sng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endParaRPr lang="zh-TW" altLang="zh-TW" sz="1800" dirty="0">
              <a:effectLst/>
              <a:latin typeface="Arial" panose="020B0604020202020204" pitchFamily="34" charset="0"/>
              <a:ea typeface="PMingLiU" panose="02020500000000000000" pitchFamily="18" charset="-120"/>
            </a:endParaRPr>
          </a:p>
          <a:p>
            <a:pPr marL="0" indent="0">
              <a:spcBef>
                <a:spcPts val="1200"/>
              </a:spcBef>
              <a:spcAft>
                <a:spcPts val="1000"/>
              </a:spcAft>
              <a:buNone/>
            </a:pPr>
            <a:endParaRPr lang="en-US" altLang="zh-TW" sz="32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lang="zh-TW" altLang="zh-TW" sz="120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120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5257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09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經營策略</a:t>
            </a:r>
            <a:r>
              <a:rPr lang="zh-TW" altLang="en-US" sz="5400" u="sng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親師合作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7"/>
            <a:ext cx="10852052" cy="480218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請盡量讓孩子</a:t>
            </a:r>
            <a:r>
              <a:rPr lang="en-IN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IN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50</a:t>
            </a:r>
            <a:r>
              <a:rPr lang="zh-TW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前進班級，以便順利完成作業的繳交當以及日的作業訂正，以從容的心情開始一天的學習。班級以</a:t>
            </a:r>
            <a:r>
              <a:rPr lang="en-IN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IN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00 </a:t>
            </a:r>
            <a:r>
              <a:rPr lang="zh-TW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為遲到的基準</a:t>
            </a:r>
            <a:r>
              <a:rPr lang="zh-TW" altLang="zh-TW" sz="1800" dirty="0">
                <a:solidFill>
                  <a:srgbClr val="0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1800" dirty="0">
              <a:solidFill>
                <a:srgbClr val="000000"/>
              </a:solidFill>
              <a:effectLst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早睡早起，規律生活作息，隔天學習效果良好</a:t>
            </a:r>
            <a:r>
              <a:rPr lang="zh-TW" altLang="zh-TW" dirty="0">
                <a:solidFill>
                  <a:srgbClr val="0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每天和孩子談心，聊聊學校、生活、認識孩子的朋友</a:t>
            </a:r>
            <a:r>
              <a:rPr lang="zh-TW" altLang="zh-TW" sz="3600" dirty="0">
                <a:solidFill>
                  <a:srgbClr val="0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6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孩子正在發育，限制孩子使用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3C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產品的時間</a:t>
            </a:r>
            <a:r>
              <a:rPr lang="zh-TW" altLang="zh-TW" sz="3600" dirty="0">
                <a:solidFill>
                  <a:srgbClr val="0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3600" dirty="0">
                <a:solidFill>
                  <a:srgbClr val="0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若孩子有使用</a:t>
            </a:r>
            <a:r>
              <a:rPr lang="en-US" altLang="zh-TW" sz="3600" dirty="0">
                <a:solidFill>
                  <a:srgbClr val="0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3C</a:t>
            </a:r>
            <a:r>
              <a:rPr lang="zh-TW" altLang="en-US" sz="3600" dirty="0">
                <a:solidFill>
                  <a:srgbClr val="0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產品</a:t>
            </a:r>
            <a:r>
              <a:rPr lang="zh-TW" altLang="en-US" sz="36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，請留意使用的狀況</a:t>
            </a:r>
            <a:r>
              <a:rPr lang="zh-TW" altLang="zh-TW" sz="3600" dirty="0">
                <a:solidFill>
                  <a:srgbClr val="0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6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5620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09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zh-TW" sz="5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學生常規部分</a:t>
            </a:r>
            <a:br>
              <a:rPr lang="zh-TW" altLang="zh-TW" sz="5400" dirty="0"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PMingLiU" panose="02020500000000000000" pitchFamily="18" charset="-120"/>
              </a:rPr>
            </a:br>
            <a:endParaRPr lang="zh-TW" altLang="en-US" sz="5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1692" y="1308295"/>
            <a:ext cx="11211951" cy="5184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800" dirty="0">
                <a:solidFill>
                  <a:srgbClr val="000000"/>
                </a:solidFill>
                <a:effectLst/>
                <a:latin typeface="DFKai-SB" panose="03000509000000000000" pitchFamily="65" charset="-120"/>
                <a:ea typeface="PMingLiU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800" dirty="0">
              <a:effectLst/>
              <a:latin typeface="PMingLiU" panose="02020500000000000000" pitchFamily="18" charset="-120"/>
              <a:ea typeface="PMingLiU" panose="02020500000000000000" pitchFamily="18" charset="-120"/>
              <a:cs typeface="PMingLiU" panose="02020500000000000000" pitchFamily="18" charset="-120"/>
            </a:endParaRPr>
          </a:p>
          <a:p>
            <a:pPr>
              <a:lnSpc>
                <a:spcPts val="2000"/>
              </a:lnSpc>
              <a:spcAft>
                <a:spcPts val="1000"/>
              </a:spcAft>
              <a:buFont typeface="Wingdings" panose="05000000000000000000" pitchFamily="2" charset="2"/>
              <a:buChar char="p"/>
            </a:pP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電子手錶在校的使用方式，只限於</a:t>
            </a:r>
            <a:r>
              <a:rPr lang="zh-TW" altLang="en-US" sz="3200" b="1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打電話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及看</a:t>
            </a:r>
            <a:r>
              <a:rPr lang="zh-TW" altLang="en-US" sz="3200" b="1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時間</a:t>
            </a:r>
            <a:r>
              <a:rPr lang="zh-TW" altLang="zh-TW" sz="3200" dirty="0">
                <a:solidFill>
                  <a:srgbClr val="000000"/>
                </a:solidFill>
                <a:effectLst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200" dirty="0">
              <a:solidFill>
                <a:srgbClr val="000000"/>
              </a:solidFill>
              <a:effectLst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spcAft>
                <a:spcPts val="1000"/>
              </a:spcAft>
              <a:buNone/>
            </a:pPr>
            <a:r>
              <a:rPr lang="en-US" altLang="zh-TW" sz="3200" dirty="0">
                <a:solidFill>
                  <a:srgbClr val="000000"/>
                </a:solidFill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200" dirty="0">
                <a:solidFill>
                  <a:srgbClr val="000000"/>
                </a:solidFill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不能傳貼圖及照相</a:t>
            </a:r>
            <a:r>
              <a:rPr lang="zh-TW" altLang="en-US" sz="36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，請家長再提醒孩子</a:t>
            </a:r>
            <a:r>
              <a:rPr lang="en-US" altLang="zh-TW" sz="36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sz="3300" dirty="0">
              <a:solidFill>
                <a:srgbClr val="000000"/>
              </a:solidFill>
              <a:latin typeface="PMingLiU" panose="02020500000000000000" pitchFamily="18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  <a:spcAft>
                <a:spcPts val="1000"/>
              </a:spcAft>
              <a:buFont typeface="Wingdings" panose="05000000000000000000" pitchFamily="2" charset="2"/>
              <a:buChar char="p"/>
            </a:pPr>
            <a:endParaRPr lang="en-US" altLang="zh-TW" sz="3300" dirty="0">
              <a:solidFill>
                <a:srgbClr val="000000"/>
              </a:solidFill>
              <a:latin typeface="PMingLiU" panose="02020500000000000000" pitchFamily="18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  <a:spcAft>
                <a:spcPts val="1000"/>
              </a:spcAft>
              <a:buFont typeface="Wingdings" panose="05000000000000000000" pitchFamily="2" charset="2"/>
              <a:buChar char="p"/>
            </a:pPr>
            <a:r>
              <a:rPr lang="zh-TW" altLang="en-US" sz="3300" dirty="0">
                <a:solidFill>
                  <a:srgbClr val="000000"/>
                </a:solidFill>
                <a:latin typeface="PMingLiU" panose="02020500000000000000" pitchFamily="18" charset="-120"/>
                <a:ea typeface="DFKai-SB" panose="03000509000000000000" pitchFamily="65" charset="-120"/>
                <a:cs typeface="Times New Roman" panose="02020603050405020304" pitchFamily="18" charset="0"/>
              </a:rPr>
              <a:t>教室內及走廊不奔跑</a:t>
            </a:r>
            <a:r>
              <a:rPr lang="zh-TW" altLang="zh-TW" sz="3300" dirty="0">
                <a:solidFill>
                  <a:srgbClr val="000000"/>
                </a:solidFill>
                <a:latin typeface="PMingLiU" panose="02020500000000000000" pitchFamily="18" charset="-120"/>
                <a:ea typeface="DFKai-SB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3300" dirty="0">
                <a:solidFill>
                  <a:srgbClr val="000000"/>
                </a:solidFill>
                <a:latin typeface="PMingLiU" panose="02020500000000000000" pitchFamily="18" charset="-120"/>
                <a:ea typeface="DFKai-SB" panose="03000509000000000000" pitchFamily="65" charset="-120"/>
                <a:cs typeface="Times New Roman" panose="02020603050405020304" pitchFamily="18" charset="0"/>
              </a:rPr>
              <a:t>教室旁的大塊空地也不得奔跑</a:t>
            </a:r>
            <a:r>
              <a:rPr lang="zh-TW" altLang="zh-TW" sz="3300" dirty="0">
                <a:solidFill>
                  <a:srgbClr val="000000"/>
                </a:solidFill>
                <a:latin typeface="PMingLiU" panose="02020500000000000000" pitchFamily="18" charset="-120"/>
                <a:ea typeface="DFKai-SB" panose="03000509000000000000" pitchFamily="65" charset="-120"/>
                <a:cs typeface="Times New Roman" panose="02020603050405020304" pitchFamily="18" charset="0"/>
              </a:rPr>
              <a:t>，</a:t>
            </a:r>
            <a:endParaRPr lang="en-US" altLang="zh-TW" sz="3300" dirty="0">
              <a:solidFill>
                <a:srgbClr val="000000"/>
              </a:solidFill>
              <a:latin typeface="PMingLiU" panose="02020500000000000000" pitchFamily="18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spcAft>
                <a:spcPts val="1000"/>
              </a:spcAft>
              <a:buNone/>
            </a:pPr>
            <a:r>
              <a:rPr lang="zh-TW" altLang="en-US" sz="3300" dirty="0">
                <a:solidFill>
                  <a:srgbClr val="000000"/>
                </a:solidFill>
                <a:latin typeface="PMingLiU" panose="02020500000000000000" pitchFamily="18" charset="-120"/>
                <a:ea typeface="DFKai-SB" panose="03000509000000000000" pitchFamily="65" charset="-120"/>
                <a:cs typeface="Times New Roman" panose="02020603050405020304" pitchFamily="18" charset="0"/>
              </a:rPr>
              <a:t>   也請家長再提醒孩子安全的重要</a:t>
            </a:r>
            <a:r>
              <a:rPr lang="zh-TW" altLang="zh-TW" sz="3300" dirty="0">
                <a:solidFill>
                  <a:srgbClr val="000000"/>
                </a:solidFill>
                <a:latin typeface="PMingLiU" panose="02020500000000000000" pitchFamily="18" charset="-120"/>
                <a:ea typeface="DFKai-SB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pPr marL="0" indent="0">
              <a:spcBef>
                <a:spcPts val="1200"/>
              </a:spcBef>
              <a:buNone/>
            </a:pPr>
            <a:endParaRPr lang="zh-TW" altLang="zh-TW" sz="3300" dirty="0">
              <a:solidFill>
                <a:srgbClr val="000000"/>
              </a:solidFill>
              <a:latin typeface="PMingLiU" panose="02020500000000000000" pitchFamily="18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endParaRPr lang="zh-TW" altLang="zh-TW" sz="3300" dirty="0">
              <a:solidFill>
                <a:srgbClr val="000000"/>
              </a:solidFill>
              <a:latin typeface="PMingLiU" panose="02020500000000000000" pitchFamily="18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3800" dirty="0">
              <a:solidFill>
                <a:srgbClr val="CC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1940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2240</TotalTime>
  <Words>1224</Words>
  <Application>Microsoft Office PowerPoint</Application>
  <PresentationFormat>寬螢幕</PresentationFormat>
  <Paragraphs>205</Paragraphs>
  <Slides>23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6" baseType="lpstr">
      <vt:lpstr>華康瘦金體(P)</vt:lpstr>
      <vt:lpstr>微軟正黑體</vt:lpstr>
      <vt:lpstr>新細明體</vt:lpstr>
      <vt:lpstr>新細明體</vt:lpstr>
      <vt:lpstr>DFKai-SB</vt:lpstr>
      <vt:lpstr>DFKai-SB</vt:lpstr>
      <vt:lpstr>Arial</vt:lpstr>
      <vt:lpstr>Calibri</vt:lpstr>
      <vt:lpstr>Calibri Light</vt:lpstr>
      <vt:lpstr>Times New Roman</vt:lpstr>
      <vt:lpstr>Webdings</vt:lpstr>
      <vt:lpstr>Wingdings</vt:lpstr>
      <vt:lpstr>Office 佈景主題</vt:lpstr>
      <vt:lpstr>六年十一班   學校日</vt:lpstr>
      <vt:lpstr>級務報告</vt:lpstr>
      <vt:lpstr>科任老師</vt:lpstr>
      <vt:lpstr>會議流程</vt:lpstr>
      <vt:lpstr>經營策略親師合作</vt:lpstr>
      <vt:lpstr>經營策略親師合作</vt:lpstr>
      <vt:lpstr>經營策略親師合作</vt:lpstr>
      <vt:lpstr>經營策略親師合作</vt:lpstr>
      <vt:lpstr>學生常規部分 </vt:lpstr>
      <vt:lpstr>PowerPoint 簡報</vt:lpstr>
      <vt:lpstr>PowerPoint 簡報</vt:lpstr>
      <vt:lpstr>畢業成績 </vt:lpstr>
      <vt:lpstr>重要事項</vt:lpstr>
      <vt:lpstr>重要事項</vt:lpstr>
      <vt:lpstr>重要事項</vt:lpstr>
      <vt:lpstr>重要日程</vt:lpstr>
      <vt:lpstr>重要日程</vt:lpstr>
      <vt:lpstr>班級費用</vt:lpstr>
      <vt:lpstr>非常感謝~ 所有家長 及 熱心家長們</vt:lpstr>
      <vt:lpstr>  </vt:lpstr>
      <vt:lpstr>  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四年十三班   家長日</dc:title>
  <dc:creator>April</dc:creator>
  <cp:lastModifiedBy>teacher1</cp:lastModifiedBy>
  <cp:revision>322</cp:revision>
  <dcterms:modified xsi:type="dcterms:W3CDTF">2025-02-21T12:27:42Z</dcterms:modified>
</cp:coreProperties>
</file>